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0.xml" ContentType="application/vnd.openxmlformats-officedocument.presentationml.tags+xml"/>
  <Override PartName="/ppt/notesSlides/notesSlide6.xml" ContentType="application/vnd.openxmlformats-officedocument.presentationml.notesSlide+xml"/>
  <Override PartName="/ppt/tags/tag41.xml" ContentType="application/vnd.openxmlformats-officedocument.presentationml.tags+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22"/>
  </p:notesMasterIdLst>
  <p:handoutMasterIdLst>
    <p:handoutMasterId r:id="rId23"/>
  </p:handoutMasterIdLst>
  <p:sldIdLst>
    <p:sldId id="2076137917" r:id="rId6"/>
    <p:sldId id="2076137918" r:id="rId7"/>
    <p:sldId id="2076137911" r:id="rId8"/>
    <p:sldId id="1370" r:id="rId9"/>
    <p:sldId id="2076137919" r:id="rId10"/>
    <p:sldId id="2076137922" r:id="rId11"/>
    <p:sldId id="2076137933" r:id="rId12"/>
    <p:sldId id="2076137946" r:id="rId13"/>
    <p:sldId id="2076137923" r:id="rId14"/>
    <p:sldId id="2076137945" r:id="rId15"/>
    <p:sldId id="2076137924" r:id="rId16"/>
    <p:sldId id="2076137935" r:id="rId17"/>
    <p:sldId id="2076137939" r:id="rId18"/>
    <p:sldId id="2076137947" r:id="rId19"/>
    <p:sldId id="2076137920" r:id="rId20"/>
    <p:sldId id="2076137921" r:id="rId21"/>
  </p:sldIdLst>
  <p:sldSz cx="12436475" cy="6994525"/>
  <p:notesSz cx="6858000" cy="9144000"/>
  <p:custDataLst>
    <p:tags r:id="rId24"/>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33"/>
            <p14:sldId id="2076137946"/>
            <p14:sldId id="2076137923"/>
            <p14:sldId id="2076137945"/>
            <p14:sldId id="2076137924"/>
            <p14:sldId id="2076137935"/>
            <p14:sldId id="2076137939"/>
            <p14:sldId id="2076137947"/>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27" autoAdjust="0"/>
    <p:restoredTop sz="83154" autoAdjust="0"/>
  </p:normalViewPr>
  <p:slideViewPr>
    <p:cSldViewPr>
      <p:cViewPr varScale="1">
        <p:scale>
          <a:sx n="89" d="100"/>
          <a:sy n="89" d="100"/>
        </p:scale>
        <p:origin x="1356" y="96"/>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7/20/2020 4:13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7/20/2020 4:13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7/20/2020 4:13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7/20/2020 4:15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7/20/2020 4:13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88201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7/20/2020 4:13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232908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7/20/2020 4:27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79141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7/20/2020 4:13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7/20/2020 4:13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16</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690638"/>
          </a:xfrm>
        </p:spPr>
        <p:txBody>
          <a:bodyPr lIns="0" tIns="0" rIns="0" bIns="0"/>
          <a:lstStyle>
            <a:lvl1pPr>
              <a:defRPr sz="4488"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3007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image" Target="../media/image12.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8"/>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7" r:id="rId36"/>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Security</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CSA07P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64E9F-76C2-4AFF-B430-1F03C2F15A83}"/>
              </a:ext>
            </a:extLst>
          </p:cNvPr>
          <p:cNvSpPr>
            <a:spLocks noGrp="1"/>
          </p:cNvSpPr>
          <p:nvPr>
            <p:ph type="title"/>
          </p:nvPr>
        </p:nvSpPr>
        <p:spPr/>
        <p:txBody>
          <a:bodyPr/>
          <a:lstStyle/>
          <a:p>
            <a:r>
              <a:rPr lang="en-US" dirty="0"/>
              <a:t>Continuous Integration with Azure Repos</a:t>
            </a:r>
          </a:p>
        </p:txBody>
      </p:sp>
      <p:sp>
        <p:nvSpPr>
          <p:cNvPr id="3" name="Text Placeholder 2">
            <a:extLst>
              <a:ext uri="{FF2B5EF4-FFF2-40B4-BE49-F238E27FC236}">
                <a16:creationId xmlns:a16="http://schemas.microsoft.com/office/drawing/2014/main" id="{88613C54-877B-4AFB-9D9E-54CA9E54A7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2015622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CD with Azure Pipelines</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Continuous deployment with Azure Pipelines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430887"/>
          </a:xfrm>
        </p:spPr>
        <p:txBody>
          <a:bodyPr/>
          <a:lstStyle/>
          <a:p>
            <a:pPr marL="12305" indent="0">
              <a:spcBef>
                <a:spcPts val="790"/>
              </a:spcBef>
              <a:buNone/>
              <a:tabLst>
                <a:tab pos="246750" algn="l"/>
              </a:tabLst>
            </a:pPr>
            <a:endParaRPr lang="en-US" dirty="0"/>
          </a:p>
        </p:txBody>
      </p:sp>
    </p:spTree>
    <p:extLst>
      <p:ext uri="{BB962C8B-B14F-4D97-AF65-F5344CB8AC3E}">
        <p14:creationId xmlns:p14="http://schemas.microsoft.com/office/powerpoint/2010/main" val="222844981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SQL Analytics deployment task extension</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430887"/>
          </a:xfrm>
        </p:spPr>
        <p:txBody>
          <a:bodyPr/>
          <a:lstStyle/>
          <a:p>
            <a:pPr marL="12305" indent="0">
              <a:spcBef>
                <a:spcPts val="790"/>
              </a:spcBef>
              <a:buNone/>
              <a:tabLst>
                <a:tab pos="246750" algn="l"/>
              </a:tabLst>
            </a:pPr>
            <a:endParaRPr lang="en-US" dirty="0"/>
          </a:p>
        </p:txBody>
      </p:sp>
    </p:spTree>
    <p:extLst>
      <p:ext uri="{BB962C8B-B14F-4D97-AF65-F5344CB8AC3E}">
        <p14:creationId xmlns:p14="http://schemas.microsoft.com/office/powerpoint/2010/main" val="8392712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Custom CI/</a:t>
            </a:r>
            <a:r>
              <a:rPr lang="en-US" b="1"/>
              <a:t>CD automation</a:t>
            </a:r>
            <a:endParaRPr lang="en-US" b="1" dirty="0"/>
          </a:p>
        </p:txBody>
      </p:sp>
    </p:spTree>
    <p:extLst>
      <p:ext uri="{BB962C8B-B14F-4D97-AF65-F5344CB8AC3E}">
        <p14:creationId xmlns:p14="http://schemas.microsoft.com/office/powerpoint/2010/main" val="95894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Security</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2757678"/>
          </a:xfrm>
        </p:spPr>
        <p:txBody>
          <a:bodyPr/>
          <a:lstStyle/>
          <a:p>
            <a:endParaRPr lang="it-IT" b="1" dirty="0"/>
          </a:p>
          <a:p>
            <a:r>
              <a:rPr lang="it-IT" sz="2400" b="1" dirty="0"/>
              <a:t>Synapse and Power BI Workspaces</a:t>
            </a:r>
          </a:p>
          <a:p>
            <a:r>
              <a:rPr lang="it-IT" sz="2400" b="1" dirty="0"/>
              <a:t>Power BI in Synapse Studio</a:t>
            </a:r>
          </a:p>
          <a:p>
            <a:r>
              <a:rPr lang="it-IT" sz="2400" b="1" dirty="0"/>
              <a:t>Performance optimization</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3050126"/>
            <a:ext cx="5546122" cy="553998"/>
          </a:xfrm>
        </p:spPr>
        <p:txBody>
          <a:bodyPr/>
          <a:lstStyle/>
          <a:p>
            <a:r>
              <a:rPr lang="en-US" dirty="0"/>
              <a:t>DevOps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857328" cy="11115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SQL Server Data Tools</a:t>
            </a:r>
          </a:p>
          <a:p>
            <a:pPr marL="287338" lvl="1" indent="0">
              <a:buNone/>
            </a:pPr>
            <a:r>
              <a:rPr lang="en-US" sz="1800" dirty="0">
                <a:solidFill>
                  <a:schemeClr val="tx1"/>
                </a:solidFill>
              </a:rPr>
              <a:t>SSDT and Visual Studio 2019</a:t>
            </a:r>
          </a:p>
          <a:p>
            <a:pPr marL="0" indent="0">
              <a:buNone/>
            </a:pP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819945" y="2906608"/>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CI with Azure Repos</a:t>
            </a:r>
          </a:p>
          <a:p>
            <a:pPr marL="287338" lvl="1" indent="0">
              <a:buNone/>
            </a:pPr>
            <a:r>
              <a:rPr lang="en-US" sz="1800" dirty="0">
                <a:solidFill>
                  <a:schemeClr val="tx1"/>
                </a:solidFill>
              </a:rPr>
              <a:t>Integrate SSDT projects with Azure Repos</a:t>
            </a:r>
          </a:p>
          <a:p>
            <a:pPr marL="0" indent="0">
              <a:buNone/>
            </a:pP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7597" y="4285517"/>
            <a:ext cx="3554240"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CD with Azure Pipelines</a:t>
            </a:r>
          </a:p>
          <a:p>
            <a:pPr marL="287338" lvl="1" indent="0">
              <a:buNone/>
            </a:pPr>
            <a:r>
              <a:rPr lang="en-US" sz="1800" dirty="0">
                <a:solidFill>
                  <a:schemeClr val="tx1"/>
                </a:solidFill>
              </a:rPr>
              <a:t>Deploy to target environments using Azure Pipelines</a:t>
            </a:r>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
        <p:nvSpPr>
          <p:cNvPr id="7" name="Content Placeholder 3">
            <a:extLst>
              <a:ext uri="{FF2B5EF4-FFF2-40B4-BE49-F238E27FC236}">
                <a16:creationId xmlns:a16="http://schemas.microsoft.com/office/drawing/2014/main" id="{120EAF09-8300-4F52-ACDA-A4CE50DE0153}"/>
              </a:ext>
            </a:extLst>
          </p:cNvPr>
          <p:cNvSpPr txBox="1">
            <a:spLocks/>
          </p:cNvSpPr>
          <p:nvPr/>
        </p:nvSpPr>
        <p:spPr>
          <a:xfrm>
            <a:off x="4797597" y="5664426"/>
            <a:ext cx="3554240"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4</a:t>
            </a:r>
            <a:r>
              <a:rPr lang="en-US" b="1" dirty="0"/>
              <a:t>  Custom CI/CD automation</a:t>
            </a:r>
          </a:p>
          <a:p>
            <a:pPr marL="287338" lvl="1" indent="0">
              <a:buNone/>
            </a:pPr>
            <a:r>
              <a:rPr lang="en-US" sz="1800" dirty="0">
                <a:solidFill>
                  <a:schemeClr val="tx1"/>
                </a:solidFill>
              </a:rPr>
              <a:t>Create custom Synapse CI/CD automation solutions using the REST API</a:t>
            </a:r>
          </a:p>
          <a:p>
            <a:pPr marL="0" indent="0">
              <a:buNone/>
            </a:pPr>
            <a:endParaRPr lang="en-US" b="1" dirty="0"/>
          </a:p>
          <a:p>
            <a:pPr marL="0" indent="0">
              <a:buNone/>
            </a:pPr>
            <a:endParaRPr lang="en-US" dirty="0"/>
          </a:p>
        </p:txBody>
      </p:sp>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SQL Server Data Tools</a:t>
            </a:r>
            <a:endParaRPr lang="en-US" dirty="0"/>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lang="en-US" b="1" dirty="0"/>
              <a:t>SSDT support for Synapse</a:t>
            </a:r>
            <a:endParaRPr spc="-41" dirty="0"/>
          </a:p>
        </p:txBody>
      </p:sp>
      <p:sp>
        <p:nvSpPr>
          <p:cNvPr id="5" name="Text Placeholder 4">
            <a:extLst>
              <a:ext uri="{FF2B5EF4-FFF2-40B4-BE49-F238E27FC236}">
                <a16:creationId xmlns:a16="http://schemas.microsoft.com/office/drawing/2014/main" id="{FEC8CDBB-FF05-4D8C-A653-4B63310CC990}"/>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6460901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9A37A-0CC0-40EC-90CA-FCE0B5BE7F2B}"/>
              </a:ext>
            </a:extLst>
          </p:cNvPr>
          <p:cNvSpPr>
            <a:spLocks noGrp="1"/>
          </p:cNvSpPr>
          <p:nvPr>
            <p:ph type="title"/>
          </p:nvPr>
        </p:nvSpPr>
        <p:spPr/>
        <p:txBody>
          <a:bodyPr/>
          <a:lstStyle/>
          <a:p>
            <a:r>
              <a:rPr lang="en-US" dirty="0"/>
              <a:t>Schema Compare extension in Azure Data Studio</a:t>
            </a:r>
          </a:p>
        </p:txBody>
      </p:sp>
      <p:sp>
        <p:nvSpPr>
          <p:cNvPr id="3" name="Text Placeholder 2">
            <a:extLst>
              <a:ext uri="{FF2B5EF4-FFF2-40B4-BE49-F238E27FC236}">
                <a16:creationId xmlns:a16="http://schemas.microsoft.com/office/drawing/2014/main" id="{E9EC5CE0-45E0-4EF2-8089-3FFC494B89CD}"/>
              </a:ext>
            </a:extLst>
          </p:cNvPr>
          <p:cNvSpPr>
            <a:spLocks noGrp="1"/>
          </p:cNvSpPr>
          <p:nvPr>
            <p:ph type="body" sz="quarter" idx="10"/>
          </p:nvPr>
        </p:nvSpPr>
        <p:spPr>
          <a:xfrm>
            <a:off x="595915" y="1464074"/>
            <a:ext cx="11239464" cy="430887"/>
          </a:xfrm>
        </p:spPr>
        <p:txBody>
          <a:bodyPr/>
          <a:lstStyle/>
          <a:p>
            <a:r>
              <a:rPr lang="en-US" dirty="0"/>
              <a:t>Schema compare for SQL Analytics</a:t>
            </a:r>
          </a:p>
        </p:txBody>
      </p:sp>
    </p:spTree>
    <p:extLst>
      <p:ext uri="{BB962C8B-B14F-4D97-AF65-F5344CB8AC3E}">
        <p14:creationId xmlns:p14="http://schemas.microsoft.com/office/powerpoint/2010/main" val="27682169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CI with Azure Repos</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11277</TotalTime>
  <Words>407</Words>
  <Application>Microsoft Office PowerPoint</Application>
  <PresentationFormat>Custom</PresentationFormat>
  <Paragraphs>88</Paragraphs>
  <Slides>16</Slides>
  <Notes>7</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16</vt:i4>
      </vt:variant>
    </vt:vector>
  </HeadingPairs>
  <TitlesOfParts>
    <vt:vector size="27" baseType="lpstr">
      <vt:lpstr>Arial</vt:lpstr>
      <vt:lpstr>Arial Nova</vt:lpstr>
      <vt:lpstr>Calibri</vt:lpstr>
      <vt:lpstr>Calibri Light</vt:lpstr>
      <vt:lpstr>Consolas</vt:lpstr>
      <vt:lpstr>Segoe UI</vt:lpstr>
      <vt:lpstr>Segoe UI Light</vt:lpstr>
      <vt:lpstr>Segoe UI Semibold</vt:lpstr>
      <vt:lpstr>Wingdings</vt:lpstr>
      <vt:lpstr>Analytics Surge</vt:lpstr>
      <vt:lpstr>2_Microsoft Generic 2019</vt:lpstr>
      <vt:lpstr>Design Presentation: Security</vt:lpstr>
      <vt:lpstr>PowerPoint Presentation</vt:lpstr>
      <vt:lpstr>Topics Covered</vt:lpstr>
      <vt:lpstr>DevOps in Azure Synapse</vt:lpstr>
      <vt:lpstr>Agenda</vt:lpstr>
      <vt:lpstr>SQL Server Data Tools</vt:lpstr>
      <vt:lpstr>SSDT support for Synapse</vt:lpstr>
      <vt:lpstr>Schema Compare extension in Azure Data Studio</vt:lpstr>
      <vt:lpstr>CI with Azure Repos</vt:lpstr>
      <vt:lpstr>Continuous Integration with Azure Repos</vt:lpstr>
      <vt:lpstr>CD with Azure Pipelines</vt:lpstr>
      <vt:lpstr>Continuous deployment with Azure Pipelines</vt:lpstr>
      <vt:lpstr>SQL Analytics deployment task extension</vt:lpstr>
      <vt:lpstr>Custom CI/CD automation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Ciprian Jichici</cp:lastModifiedBy>
  <cp:revision>294</cp:revision>
  <dcterms:created xsi:type="dcterms:W3CDTF">2016-03-10T00:17:44Z</dcterms:created>
  <dcterms:modified xsi:type="dcterms:W3CDTF">2020-07-20T13:28:03Z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